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1" r:id="rId9"/>
    <p:sldId id="262" r:id="rId10"/>
    <p:sldId id="263" r:id="rId11"/>
    <p:sldId id="264"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B5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F6F5C7-BD3A-4865-9188-C722B0C82773}" v="4" dt="2021-04-16T08:37:53.8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 Spencer" userId="8e38c5b7-4e80-4f3f-b2d7-ac0ce7db76d2" providerId="ADAL" clId="{9E8BEE5B-ADF8-4BE6-BA7A-BA2626F1F694}"/>
    <pc:docChg chg="custSel addSld delSld modSld sldOrd">
      <pc:chgData name="Bethan Spencer" userId="8e38c5b7-4e80-4f3f-b2d7-ac0ce7db76d2" providerId="ADAL" clId="{9E8BEE5B-ADF8-4BE6-BA7A-BA2626F1F694}" dt="2021-03-19T12:29:03.366" v="43" actId="404"/>
      <pc:docMkLst>
        <pc:docMk/>
      </pc:docMkLst>
      <pc:sldChg chg="modSp mod">
        <pc:chgData name="Bethan Spencer" userId="8e38c5b7-4e80-4f3f-b2d7-ac0ce7db76d2" providerId="ADAL" clId="{9E8BEE5B-ADF8-4BE6-BA7A-BA2626F1F694}" dt="2021-03-19T12:28:25.284" v="40" actId="1076"/>
        <pc:sldMkLst>
          <pc:docMk/>
          <pc:sldMk cId="3446208081" sldId="257"/>
        </pc:sldMkLst>
        <pc:spChg chg="mod">
          <ac:chgData name="Bethan Spencer" userId="8e38c5b7-4e80-4f3f-b2d7-ac0ce7db76d2" providerId="ADAL" clId="{9E8BEE5B-ADF8-4BE6-BA7A-BA2626F1F694}" dt="2021-03-19T12:28:25.284" v="40" actId="1076"/>
          <ac:spMkLst>
            <pc:docMk/>
            <pc:sldMk cId="3446208081" sldId="257"/>
            <ac:spMk id="2" creationId="{22466D87-7BEB-4036-B447-B4F4C5F8A1A3}"/>
          </ac:spMkLst>
        </pc:spChg>
      </pc:sldChg>
      <pc:sldChg chg="modSp mod">
        <pc:chgData name="Bethan Spencer" userId="8e38c5b7-4e80-4f3f-b2d7-ac0ce7db76d2" providerId="ADAL" clId="{9E8BEE5B-ADF8-4BE6-BA7A-BA2626F1F694}" dt="2021-03-19T12:29:03.366" v="43" actId="404"/>
        <pc:sldMkLst>
          <pc:docMk/>
          <pc:sldMk cId="4012054466" sldId="259"/>
        </pc:sldMkLst>
        <pc:spChg chg="mod">
          <ac:chgData name="Bethan Spencer" userId="8e38c5b7-4e80-4f3f-b2d7-ac0ce7db76d2" providerId="ADAL" clId="{9E8BEE5B-ADF8-4BE6-BA7A-BA2626F1F694}" dt="2021-03-19T12:29:03.366" v="43" actId="404"/>
          <ac:spMkLst>
            <pc:docMk/>
            <pc:sldMk cId="4012054466" sldId="259"/>
            <ac:spMk id="2" creationId="{22466D87-7BEB-4036-B447-B4F4C5F8A1A3}"/>
          </ac:spMkLst>
        </pc:spChg>
      </pc:sldChg>
      <pc:sldChg chg="modSp mod">
        <pc:chgData name="Bethan Spencer" userId="8e38c5b7-4e80-4f3f-b2d7-ac0ce7db76d2" providerId="ADAL" clId="{9E8BEE5B-ADF8-4BE6-BA7A-BA2626F1F694}" dt="2021-03-19T12:24:57.358" v="14" actId="1076"/>
        <pc:sldMkLst>
          <pc:docMk/>
          <pc:sldMk cId="1113609550" sldId="264"/>
        </pc:sldMkLst>
        <pc:spChg chg="mod">
          <ac:chgData name="Bethan Spencer" userId="8e38c5b7-4e80-4f3f-b2d7-ac0ce7db76d2" providerId="ADAL" clId="{9E8BEE5B-ADF8-4BE6-BA7A-BA2626F1F694}" dt="2021-03-19T12:24:57.358" v="14" actId="1076"/>
          <ac:spMkLst>
            <pc:docMk/>
            <pc:sldMk cId="1113609550" sldId="264"/>
            <ac:spMk id="9" creationId="{988C12A8-C9D2-44E9-B7EB-F52D390EDB92}"/>
          </ac:spMkLst>
        </pc:spChg>
        <pc:picChg chg="mod">
          <ac:chgData name="Bethan Spencer" userId="8e38c5b7-4e80-4f3f-b2d7-ac0ce7db76d2" providerId="ADAL" clId="{9E8BEE5B-ADF8-4BE6-BA7A-BA2626F1F694}" dt="2021-03-19T12:24:57.358" v="14" actId="1076"/>
          <ac:picMkLst>
            <pc:docMk/>
            <pc:sldMk cId="1113609550" sldId="264"/>
            <ac:picMk id="7" creationId="{B3D5E9C3-B74F-499D-B635-783988D2C833}"/>
          </ac:picMkLst>
        </pc:picChg>
      </pc:sldChg>
      <pc:sldChg chg="delSp add del mod">
        <pc:chgData name="Bethan Spencer" userId="8e38c5b7-4e80-4f3f-b2d7-ac0ce7db76d2" providerId="ADAL" clId="{9E8BEE5B-ADF8-4BE6-BA7A-BA2626F1F694}" dt="2021-03-19T12:27:38.075" v="21" actId="47"/>
        <pc:sldMkLst>
          <pc:docMk/>
          <pc:sldMk cId="2830947689" sldId="265"/>
        </pc:sldMkLst>
        <pc:spChg chg="del">
          <ac:chgData name="Bethan Spencer" userId="8e38c5b7-4e80-4f3f-b2d7-ac0ce7db76d2" providerId="ADAL" clId="{9E8BEE5B-ADF8-4BE6-BA7A-BA2626F1F694}" dt="2021-03-19T12:27:32.588" v="16" actId="478"/>
          <ac:spMkLst>
            <pc:docMk/>
            <pc:sldMk cId="2830947689" sldId="265"/>
            <ac:spMk id="9" creationId="{988C12A8-C9D2-44E9-B7EB-F52D390EDB92}"/>
          </ac:spMkLst>
        </pc:spChg>
        <pc:picChg chg="del">
          <ac:chgData name="Bethan Spencer" userId="8e38c5b7-4e80-4f3f-b2d7-ac0ce7db76d2" providerId="ADAL" clId="{9E8BEE5B-ADF8-4BE6-BA7A-BA2626F1F694}" dt="2021-03-19T12:27:33.309" v="17" actId="478"/>
          <ac:picMkLst>
            <pc:docMk/>
            <pc:sldMk cId="2830947689" sldId="265"/>
            <ac:picMk id="7" creationId="{B3D5E9C3-B74F-499D-B635-783988D2C833}"/>
          </ac:picMkLst>
        </pc:picChg>
      </pc:sldChg>
      <pc:sldChg chg="delSp modSp add mod ord">
        <pc:chgData name="Bethan Spencer" userId="8e38c5b7-4e80-4f3f-b2d7-ac0ce7db76d2" providerId="ADAL" clId="{9E8BEE5B-ADF8-4BE6-BA7A-BA2626F1F694}" dt="2021-03-19T12:28:08.869" v="38" actId="1076"/>
        <pc:sldMkLst>
          <pc:docMk/>
          <pc:sldMk cId="2806677789" sldId="266"/>
        </pc:sldMkLst>
        <pc:spChg chg="mod">
          <ac:chgData name="Bethan Spencer" userId="8e38c5b7-4e80-4f3f-b2d7-ac0ce7db76d2" providerId="ADAL" clId="{9E8BEE5B-ADF8-4BE6-BA7A-BA2626F1F694}" dt="2021-03-19T12:28:08.869" v="38" actId="1076"/>
          <ac:spMkLst>
            <pc:docMk/>
            <pc:sldMk cId="2806677789" sldId="266"/>
            <ac:spMk id="9" creationId="{988C12A8-C9D2-44E9-B7EB-F52D390EDB92}"/>
          </ac:spMkLst>
        </pc:spChg>
        <pc:picChg chg="mod">
          <ac:chgData name="Bethan Spencer" userId="8e38c5b7-4e80-4f3f-b2d7-ac0ce7db76d2" providerId="ADAL" clId="{9E8BEE5B-ADF8-4BE6-BA7A-BA2626F1F694}" dt="2021-03-19T12:27:52.997" v="28" actId="1076"/>
          <ac:picMkLst>
            <pc:docMk/>
            <pc:sldMk cId="2806677789" sldId="266"/>
            <ac:picMk id="4" creationId="{29A8528F-7695-44FF-A18C-2015C5ED0E2D}"/>
          </ac:picMkLst>
        </pc:picChg>
        <pc:picChg chg="del">
          <ac:chgData name="Bethan Spencer" userId="8e38c5b7-4e80-4f3f-b2d7-ac0ce7db76d2" providerId="ADAL" clId="{9E8BEE5B-ADF8-4BE6-BA7A-BA2626F1F694}" dt="2021-03-19T12:27:46.254" v="24" actId="478"/>
          <ac:picMkLst>
            <pc:docMk/>
            <pc:sldMk cId="2806677789" sldId="266"/>
            <ac:picMk id="7" creationId="{B3D5E9C3-B74F-499D-B635-783988D2C833}"/>
          </ac:picMkLst>
        </pc:picChg>
      </pc:sldChg>
    </pc:docChg>
  </pc:docChgLst>
  <pc:docChgLst>
    <pc:chgData name="Bethan Spencer" userId="8e38c5b7-4e80-4f3f-b2d7-ac0ce7db76d2" providerId="ADAL" clId="{47F6F5C7-BD3A-4865-9188-C722B0C82773}"/>
    <pc:docChg chg="custSel modSld">
      <pc:chgData name="Bethan Spencer" userId="8e38c5b7-4e80-4f3f-b2d7-ac0ce7db76d2" providerId="ADAL" clId="{47F6F5C7-BD3A-4865-9188-C722B0C82773}" dt="2021-04-16T08:36:34.895" v="13" actId="1076"/>
      <pc:docMkLst>
        <pc:docMk/>
      </pc:docMkLst>
      <pc:sldChg chg="addSp delSp modSp mod modAnim">
        <pc:chgData name="Bethan Spencer" userId="8e38c5b7-4e80-4f3f-b2d7-ac0ce7db76d2" providerId="ADAL" clId="{47F6F5C7-BD3A-4865-9188-C722B0C82773}" dt="2021-04-16T08:34:54.563" v="5" actId="1076"/>
        <pc:sldMkLst>
          <pc:docMk/>
          <pc:sldMk cId="2514727483" sldId="260"/>
        </pc:sldMkLst>
        <pc:picChg chg="add mod">
          <ac:chgData name="Bethan Spencer" userId="8e38c5b7-4e80-4f3f-b2d7-ac0ce7db76d2" providerId="ADAL" clId="{47F6F5C7-BD3A-4865-9188-C722B0C82773}" dt="2021-04-16T08:34:54.563" v="5" actId="1076"/>
          <ac:picMkLst>
            <pc:docMk/>
            <pc:sldMk cId="2514727483" sldId="260"/>
            <ac:picMk id="2" creationId="{BBE93270-AF95-4781-B3DF-70F5F86B54CB}"/>
          </ac:picMkLst>
        </pc:picChg>
        <pc:picChg chg="del">
          <ac:chgData name="Bethan Spencer" userId="8e38c5b7-4e80-4f3f-b2d7-ac0ce7db76d2" providerId="ADAL" clId="{47F6F5C7-BD3A-4865-9188-C722B0C82773}" dt="2021-04-16T08:34:12.854" v="0" actId="478"/>
          <ac:picMkLst>
            <pc:docMk/>
            <pc:sldMk cId="2514727483" sldId="260"/>
            <ac:picMk id="5" creationId="{D607F3AC-F042-4980-9F14-F19F27E37532}"/>
          </ac:picMkLst>
        </pc:picChg>
      </pc:sldChg>
      <pc:sldChg chg="modSp mod">
        <pc:chgData name="Bethan Spencer" userId="8e38c5b7-4e80-4f3f-b2d7-ac0ce7db76d2" providerId="ADAL" clId="{47F6F5C7-BD3A-4865-9188-C722B0C82773}" dt="2021-04-16T08:35:20.902" v="6" actId="20577"/>
        <pc:sldMkLst>
          <pc:docMk/>
          <pc:sldMk cId="2069015099" sldId="263"/>
        </pc:sldMkLst>
        <pc:spChg chg="mod">
          <ac:chgData name="Bethan Spencer" userId="8e38c5b7-4e80-4f3f-b2d7-ac0ce7db76d2" providerId="ADAL" clId="{47F6F5C7-BD3A-4865-9188-C722B0C82773}" dt="2021-04-16T08:35:20.902" v="6" actId="20577"/>
          <ac:spMkLst>
            <pc:docMk/>
            <pc:sldMk cId="2069015099" sldId="263"/>
            <ac:spMk id="9" creationId="{988C12A8-C9D2-44E9-B7EB-F52D390EDB92}"/>
          </ac:spMkLst>
        </pc:spChg>
      </pc:sldChg>
      <pc:sldChg chg="addSp delSp modSp mod">
        <pc:chgData name="Bethan Spencer" userId="8e38c5b7-4e80-4f3f-b2d7-ac0ce7db76d2" providerId="ADAL" clId="{47F6F5C7-BD3A-4865-9188-C722B0C82773}" dt="2021-04-16T08:36:34.895" v="13" actId="1076"/>
        <pc:sldMkLst>
          <pc:docMk/>
          <pc:sldMk cId="1113609550" sldId="264"/>
        </pc:sldMkLst>
        <pc:spChg chg="mod">
          <ac:chgData name="Bethan Spencer" userId="8e38c5b7-4e80-4f3f-b2d7-ac0ce7db76d2" providerId="ADAL" clId="{47F6F5C7-BD3A-4865-9188-C722B0C82773}" dt="2021-04-16T08:36:34.895" v="13" actId="1076"/>
          <ac:spMkLst>
            <pc:docMk/>
            <pc:sldMk cId="1113609550" sldId="264"/>
            <ac:spMk id="9" creationId="{988C12A8-C9D2-44E9-B7EB-F52D390EDB92}"/>
          </ac:spMkLst>
        </pc:spChg>
        <pc:picChg chg="add mod">
          <ac:chgData name="Bethan Spencer" userId="8e38c5b7-4e80-4f3f-b2d7-ac0ce7db76d2" providerId="ADAL" clId="{47F6F5C7-BD3A-4865-9188-C722B0C82773}" dt="2021-04-16T08:36:31.854" v="12" actId="1076"/>
          <ac:picMkLst>
            <pc:docMk/>
            <pc:sldMk cId="1113609550" sldId="264"/>
            <ac:picMk id="3" creationId="{EE75A7B4-F96A-428C-9321-785A6BCE7242}"/>
          </ac:picMkLst>
        </pc:picChg>
        <pc:picChg chg="del">
          <ac:chgData name="Bethan Spencer" userId="8e38c5b7-4e80-4f3f-b2d7-ac0ce7db76d2" providerId="ADAL" clId="{47F6F5C7-BD3A-4865-9188-C722B0C82773}" dt="2021-04-16T08:35:35.568" v="7" actId="478"/>
          <ac:picMkLst>
            <pc:docMk/>
            <pc:sldMk cId="1113609550" sldId="264"/>
            <ac:picMk id="7" creationId="{B3D5E9C3-B74F-499D-B635-783988D2C83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91B2-136B-4CCE-951D-7CC4452A6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790B22-9472-4FFB-96F5-1D885AEE2E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9EFC17C-E619-4328-A0F1-EF980B81D18F}"/>
              </a:ext>
            </a:extLst>
          </p:cNvPr>
          <p:cNvSpPr>
            <a:spLocks noGrp="1"/>
          </p:cNvSpPr>
          <p:nvPr>
            <p:ph type="dt" sz="half" idx="10"/>
          </p:nvPr>
        </p:nvSpPr>
        <p:spPr/>
        <p:txBody>
          <a:bodyPr/>
          <a:lstStyle/>
          <a:p>
            <a:fld id="{40E38965-BA74-4F6A-8BDF-99536245DD13}" type="datetimeFigureOut">
              <a:rPr lang="en-GB" smtClean="0"/>
              <a:t>16/04/2021</a:t>
            </a:fld>
            <a:endParaRPr lang="en-GB"/>
          </a:p>
        </p:txBody>
      </p:sp>
      <p:sp>
        <p:nvSpPr>
          <p:cNvPr id="5" name="Footer Placeholder 4">
            <a:extLst>
              <a:ext uri="{FF2B5EF4-FFF2-40B4-BE49-F238E27FC236}">
                <a16:creationId xmlns:a16="http://schemas.microsoft.com/office/drawing/2014/main" id="{1CFF4B04-ED74-4DD1-BB44-90B8107CA9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DC087A-6DF9-43F9-9DF8-FD0480D0BDB9}"/>
              </a:ext>
            </a:extLst>
          </p:cNvPr>
          <p:cNvSpPr>
            <a:spLocks noGrp="1"/>
          </p:cNvSpPr>
          <p:nvPr>
            <p:ph type="sldNum" sz="quarter" idx="12"/>
          </p:nvPr>
        </p:nvSpPr>
        <p:spPr/>
        <p:txBody>
          <a:bodyPr/>
          <a:lstStyle/>
          <a:p>
            <a:fld id="{A3C90FF9-BE6E-44B0-8D8F-7ADA89E819A1}" type="slidenum">
              <a:rPr lang="en-GB" smtClean="0"/>
              <a:t>‹#›</a:t>
            </a:fld>
            <a:endParaRPr lang="en-GB"/>
          </a:p>
        </p:txBody>
      </p:sp>
    </p:spTree>
    <p:extLst>
      <p:ext uri="{BB962C8B-B14F-4D97-AF65-F5344CB8AC3E}">
        <p14:creationId xmlns:p14="http://schemas.microsoft.com/office/powerpoint/2010/main" val="3776382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6360-2B4C-4EBA-9D3E-D6E31C849D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CE2875-A689-4027-8020-F65C6A00C2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2B2D87-5559-42B1-AC75-7BC413B01D3F}"/>
              </a:ext>
            </a:extLst>
          </p:cNvPr>
          <p:cNvSpPr>
            <a:spLocks noGrp="1"/>
          </p:cNvSpPr>
          <p:nvPr>
            <p:ph type="dt" sz="half" idx="10"/>
          </p:nvPr>
        </p:nvSpPr>
        <p:spPr/>
        <p:txBody>
          <a:bodyPr/>
          <a:lstStyle/>
          <a:p>
            <a:fld id="{40E38965-BA74-4F6A-8BDF-99536245DD13}" type="datetimeFigureOut">
              <a:rPr lang="en-GB" smtClean="0"/>
              <a:t>16/04/2021</a:t>
            </a:fld>
            <a:endParaRPr lang="en-GB"/>
          </a:p>
        </p:txBody>
      </p:sp>
      <p:sp>
        <p:nvSpPr>
          <p:cNvPr id="5" name="Footer Placeholder 4">
            <a:extLst>
              <a:ext uri="{FF2B5EF4-FFF2-40B4-BE49-F238E27FC236}">
                <a16:creationId xmlns:a16="http://schemas.microsoft.com/office/drawing/2014/main" id="{307B50EE-AC90-4140-B507-B72705E915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3B860F-3A01-4C04-B725-4B2199430251}"/>
              </a:ext>
            </a:extLst>
          </p:cNvPr>
          <p:cNvSpPr>
            <a:spLocks noGrp="1"/>
          </p:cNvSpPr>
          <p:nvPr>
            <p:ph type="sldNum" sz="quarter" idx="12"/>
          </p:nvPr>
        </p:nvSpPr>
        <p:spPr/>
        <p:txBody>
          <a:bodyPr/>
          <a:lstStyle/>
          <a:p>
            <a:fld id="{A3C90FF9-BE6E-44B0-8D8F-7ADA89E819A1}" type="slidenum">
              <a:rPr lang="en-GB" smtClean="0"/>
              <a:t>‹#›</a:t>
            </a:fld>
            <a:endParaRPr lang="en-GB"/>
          </a:p>
        </p:txBody>
      </p:sp>
    </p:spTree>
    <p:extLst>
      <p:ext uri="{BB962C8B-B14F-4D97-AF65-F5344CB8AC3E}">
        <p14:creationId xmlns:p14="http://schemas.microsoft.com/office/powerpoint/2010/main" val="1400789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C15D7D-30EF-4DAA-A1CA-9A35762DF5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426F05-DABE-47DB-9F4B-C6CC3DFF1C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CBA0FD-A4F0-4F4F-B880-B496CA0BDE5B}"/>
              </a:ext>
            </a:extLst>
          </p:cNvPr>
          <p:cNvSpPr>
            <a:spLocks noGrp="1"/>
          </p:cNvSpPr>
          <p:nvPr>
            <p:ph type="dt" sz="half" idx="10"/>
          </p:nvPr>
        </p:nvSpPr>
        <p:spPr/>
        <p:txBody>
          <a:bodyPr/>
          <a:lstStyle/>
          <a:p>
            <a:fld id="{40E38965-BA74-4F6A-8BDF-99536245DD13}" type="datetimeFigureOut">
              <a:rPr lang="en-GB" smtClean="0"/>
              <a:t>16/04/2021</a:t>
            </a:fld>
            <a:endParaRPr lang="en-GB"/>
          </a:p>
        </p:txBody>
      </p:sp>
      <p:sp>
        <p:nvSpPr>
          <p:cNvPr id="5" name="Footer Placeholder 4">
            <a:extLst>
              <a:ext uri="{FF2B5EF4-FFF2-40B4-BE49-F238E27FC236}">
                <a16:creationId xmlns:a16="http://schemas.microsoft.com/office/drawing/2014/main" id="{CD7DC3A0-8B29-483C-800F-6A954792BB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3F17D0-08F4-4DC0-A9AB-BD83FD85D7AA}"/>
              </a:ext>
            </a:extLst>
          </p:cNvPr>
          <p:cNvSpPr>
            <a:spLocks noGrp="1"/>
          </p:cNvSpPr>
          <p:nvPr>
            <p:ph type="sldNum" sz="quarter" idx="12"/>
          </p:nvPr>
        </p:nvSpPr>
        <p:spPr/>
        <p:txBody>
          <a:bodyPr/>
          <a:lstStyle/>
          <a:p>
            <a:fld id="{A3C90FF9-BE6E-44B0-8D8F-7ADA89E819A1}" type="slidenum">
              <a:rPr lang="en-GB" smtClean="0"/>
              <a:t>‹#›</a:t>
            </a:fld>
            <a:endParaRPr lang="en-GB"/>
          </a:p>
        </p:txBody>
      </p:sp>
    </p:spTree>
    <p:extLst>
      <p:ext uri="{BB962C8B-B14F-4D97-AF65-F5344CB8AC3E}">
        <p14:creationId xmlns:p14="http://schemas.microsoft.com/office/powerpoint/2010/main" val="39683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EAC7-B4A8-4E42-8FE3-25F47E6F883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9677EAE-4720-4760-8D45-D66CCAF6EE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8FF326-0335-4FED-B444-0FA1ABC2C903}"/>
              </a:ext>
            </a:extLst>
          </p:cNvPr>
          <p:cNvSpPr>
            <a:spLocks noGrp="1"/>
          </p:cNvSpPr>
          <p:nvPr>
            <p:ph type="dt" sz="half" idx="10"/>
          </p:nvPr>
        </p:nvSpPr>
        <p:spPr/>
        <p:txBody>
          <a:bodyPr/>
          <a:lstStyle/>
          <a:p>
            <a:fld id="{40E38965-BA74-4F6A-8BDF-99536245DD13}" type="datetimeFigureOut">
              <a:rPr lang="en-GB" smtClean="0"/>
              <a:t>16/04/2021</a:t>
            </a:fld>
            <a:endParaRPr lang="en-GB"/>
          </a:p>
        </p:txBody>
      </p:sp>
      <p:sp>
        <p:nvSpPr>
          <p:cNvPr id="5" name="Footer Placeholder 4">
            <a:extLst>
              <a:ext uri="{FF2B5EF4-FFF2-40B4-BE49-F238E27FC236}">
                <a16:creationId xmlns:a16="http://schemas.microsoft.com/office/drawing/2014/main" id="{8CF1BB28-D59E-4B45-9911-55DF1F6A6E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C89745-7DDD-4A36-8A11-E74751BFF157}"/>
              </a:ext>
            </a:extLst>
          </p:cNvPr>
          <p:cNvSpPr>
            <a:spLocks noGrp="1"/>
          </p:cNvSpPr>
          <p:nvPr>
            <p:ph type="sldNum" sz="quarter" idx="12"/>
          </p:nvPr>
        </p:nvSpPr>
        <p:spPr/>
        <p:txBody>
          <a:bodyPr/>
          <a:lstStyle/>
          <a:p>
            <a:fld id="{A3C90FF9-BE6E-44B0-8D8F-7ADA89E819A1}" type="slidenum">
              <a:rPr lang="en-GB" smtClean="0"/>
              <a:t>‹#›</a:t>
            </a:fld>
            <a:endParaRPr lang="en-GB"/>
          </a:p>
        </p:txBody>
      </p:sp>
    </p:spTree>
    <p:extLst>
      <p:ext uri="{BB962C8B-B14F-4D97-AF65-F5344CB8AC3E}">
        <p14:creationId xmlns:p14="http://schemas.microsoft.com/office/powerpoint/2010/main" val="1294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D7EDB-AE3B-4108-ADBC-898DA21A52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33B84-FB4E-41FF-A3CA-8A5662FAD2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F95018-83B8-469B-BAB4-D68433FE8CD4}"/>
              </a:ext>
            </a:extLst>
          </p:cNvPr>
          <p:cNvSpPr>
            <a:spLocks noGrp="1"/>
          </p:cNvSpPr>
          <p:nvPr>
            <p:ph type="dt" sz="half" idx="10"/>
          </p:nvPr>
        </p:nvSpPr>
        <p:spPr/>
        <p:txBody>
          <a:bodyPr/>
          <a:lstStyle/>
          <a:p>
            <a:fld id="{40E38965-BA74-4F6A-8BDF-99536245DD13}" type="datetimeFigureOut">
              <a:rPr lang="en-GB" smtClean="0"/>
              <a:t>16/04/2021</a:t>
            </a:fld>
            <a:endParaRPr lang="en-GB"/>
          </a:p>
        </p:txBody>
      </p:sp>
      <p:sp>
        <p:nvSpPr>
          <p:cNvPr id="5" name="Footer Placeholder 4">
            <a:extLst>
              <a:ext uri="{FF2B5EF4-FFF2-40B4-BE49-F238E27FC236}">
                <a16:creationId xmlns:a16="http://schemas.microsoft.com/office/drawing/2014/main" id="{C275FF5E-3811-4BAF-9C71-A7E01517BE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214B83-416C-4386-B0D7-67507BEF189A}"/>
              </a:ext>
            </a:extLst>
          </p:cNvPr>
          <p:cNvSpPr>
            <a:spLocks noGrp="1"/>
          </p:cNvSpPr>
          <p:nvPr>
            <p:ph type="sldNum" sz="quarter" idx="12"/>
          </p:nvPr>
        </p:nvSpPr>
        <p:spPr/>
        <p:txBody>
          <a:bodyPr/>
          <a:lstStyle/>
          <a:p>
            <a:fld id="{A3C90FF9-BE6E-44B0-8D8F-7ADA89E819A1}" type="slidenum">
              <a:rPr lang="en-GB" smtClean="0"/>
              <a:t>‹#›</a:t>
            </a:fld>
            <a:endParaRPr lang="en-GB"/>
          </a:p>
        </p:txBody>
      </p:sp>
    </p:spTree>
    <p:extLst>
      <p:ext uri="{BB962C8B-B14F-4D97-AF65-F5344CB8AC3E}">
        <p14:creationId xmlns:p14="http://schemas.microsoft.com/office/powerpoint/2010/main" val="3636839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95FA5-FCA8-4E4C-8750-CD1129A71B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B7E142-A0AA-4889-BC3E-D26DC0325C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D467C2F-FFCC-4813-A3EC-9FE46E6A7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B35BF00-55D8-4E51-A257-980AF6BAD1F5}"/>
              </a:ext>
            </a:extLst>
          </p:cNvPr>
          <p:cNvSpPr>
            <a:spLocks noGrp="1"/>
          </p:cNvSpPr>
          <p:nvPr>
            <p:ph type="dt" sz="half" idx="10"/>
          </p:nvPr>
        </p:nvSpPr>
        <p:spPr/>
        <p:txBody>
          <a:bodyPr/>
          <a:lstStyle/>
          <a:p>
            <a:fld id="{40E38965-BA74-4F6A-8BDF-99536245DD13}" type="datetimeFigureOut">
              <a:rPr lang="en-GB" smtClean="0"/>
              <a:t>16/04/2021</a:t>
            </a:fld>
            <a:endParaRPr lang="en-GB"/>
          </a:p>
        </p:txBody>
      </p:sp>
      <p:sp>
        <p:nvSpPr>
          <p:cNvPr id="6" name="Footer Placeholder 5">
            <a:extLst>
              <a:ext uri="{FF2B5EF4-FFF2-40B4-BE49-F238E27FC236}">
                <a16:creationId xmlns:a16="http://schemas.microsoft.com/office/drawing/2014/main" id="{F087DC39-9B63-4498-A97D-44DF22A3C7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F7363D-986C-4227-9B19-D1E610FE1A01}"/>
              </a:ext>
            </a:extLst>
          </p:cNvPr>
          <p:cNvSpPr>
            <a:spLocks noGrp="1"/>
          </p:cNvSpPr>
          <p:nvPr>
            <p:ph type="sldNum" sz="quarter" idx="12"/>
          </p:nvPr>
        </p:nvSpPr>
        <p:spPr/>
        <p:txBody>
          <a:bodyPr/>
          <a:lstStyle/>
          <a:p>
            <a:fld id="{A3C90FF9-BE6E-44B0-8D8F-7ADA89E819A1}" type="slidenum">
              <a:rPr lang="en-GB" smtClean="0"/>
              <a:t>‹#›</a:t>
            </a:fld>
            <a:endParaRPr lang="en-GB"/>
          </a:p>
        </p:txBody>
      </p:sp>
    </p:spTree>
    <p:extLst>
      <p:ext uri="{BB962C8B-B14F-4D97-AF65-F5344CB8AC3E}">
        <p14:creationId xmlns:p14="http://schemas.microsoft.com/office/powerpoint/2010/main" val="378869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3CB91-0885-4CA1-A4F8-E904FB512C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F5E5BD-7EAD-4A2B-B03C-B54A707331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2B38C8-E7A0-42F4-8377-A9895FCA6C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D0BF71-4E99-42E6-9322-86E185BE78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6B3B12-019B-4167-B712-6ED9670A9C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6BC621-5DD6-4C52-B1F6-63049C1C98FD}"/>
              </a:ext>
            </a:extLst>
          </p:cNvPr>
          <p:cNvSpPr>
            <a:spLocks noGrp="1"/>
          </p:cNvSpPr>
          <p:nvPr>
            <p:ph type="dt" sz="half" idx="10"/>
          </p:nvPr>
        </p:nvSpPr>
        <p:spPr/>
        <p:txBody>
          <a:bodyPr/>
          <a:lstStyle/>
          <a:p>
            <a:fld id="{40E38965-BA74-4F6A-8BDF-99536245DD13}" type="datetimeFigureOut">
              <a:rPr lang="en-GB" smtClean="0"/>
              <a:t>16/04/2021</a:t>
            </a:fld>
            <a:endParaRPr lang="en-GB"/>
          </a:p>
        </p:txBody>
      </p:sp>
      <p:sp>
        <p:nvSpPr>
          <p:cNvPr id="8" name="Footer Placeholder 7">
            <a:extLst>
              <a:ext uri="{FF2B5EF4-FFF2-40B4-BE49-F238E27FC236}">
                <a16:creationId xmlns:a16="http://schemas.microsoft.com/office/drawing/2014/main" id="{E41D7319-D5C2-436C-ADF2-2E6D3E0A4FA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97D448-5C6A-4867-A0DA-B5686FF840F5}"/>
              </a:ext>
            </a:extLst>
          </p:cNvPr>
          <p:cNvSpPr>
            <a:spLocks noGrp="1"/>
          </p:cNvSpPr>
          <p:nvPr>
            <p:ph type="sldNum" sz="quarter" idx="12"/>
          </p:nvPr>
        </p:nvSpPr>
        <p:spPr/>
        <p:txBody>
          <a:bodyPr/>
          <a:lstStyle/>
          <a:p>
            <a:fld id="{A3C90FF9-BE6E-44B0-8D8F-7ADA89E819A1}" type="slidenum">
              <a:rPr lang="en-GB" smtClean="0"/>
              <a:t>‹#›</a:t>
            </a:fld>
            <a:endParaRPr lang="en-GB"/>
          </a:p>
        </p:txBody>
      </p:sp>
    </p:spTree>
    <p:extLst>
      <p:ext uri="{BB962C8B-B14F-4D97-AF65-F5344CB8AC3E}">
        <p14:creationId xmlns:p14="http://schemas.microsoft.com/office/powerpoint/2010/main" val="381552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CA959-4F99-47BB-A743-FA6504FEAF0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4A91FB5-07E6-4D3A-BF96-63F33E50492C}"/>
              </a:ext>
            </a:extLst>
          </p:cNvPr>
          <p:cNvSpPr>
            <a:spLocks noGrp="1"/>
          </p:cNvSpPr>
          <p:nvPr>
            <p:ph type="dt" sz="half" idx="10"/>
          </p:nvPr>
        </p:nvSpPr>
        <p:spPr/>
        <p:txBody>
          <a:bodyPr/>
          <a:lstStyle/>
          <a:p>
            <a:fld id="{40E38965-BA74-4F6A-8BDF-99536245DD13}" type="datetimeFigureOut">
              <a:rPr lang="en-GB" smtClean="0"/>
              <a:t>16/04/2021</a:t>
            </a:fld>
            <a:endParaRPr lang="en-GB"/>
          </a:p>
        </p:txBody>
      </p:sp>
      <p:sp>
        <p:nvSpPr>
          <p:cNvPr id="4" name="Footer Placeholder 3">
            <a:extLst>
              <a:ext uri="{FF2B5EF4-FFF2-40B4-BE49-F238E27FC236}">
                <a16:creationId xmlns:a16="http://schemas.microsoft.com/office/drawing/2014/main" id="{5F472556-C4AD-461F-ABD7-376E27CD7E5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EC4E2E-ECE6-434C-A202-B79E607B3D43}"/>
              </a:ext>
            </a:extLst>
          </p:cNvPr>
          <p:cNvSpPr>
            <a:spLocks noGrp="1"/>
          </p:cNvSpPr>
          <p:nvPr>
            <p:ph type="sldNum" sz="quarter" idx="12"/>
          </p:nvPr>
        </p:nvSpPr>
        <p:spPr/>
        <p:txBody>
          <a:bodyPr/>
          <a:lstStyle/>
          <a:p>
            <a:fld id="{A3C90FF9-BE6E-44B0-8D8F-7ADA89E819A1}" type="slidenum">
              <a:rPr lang="en-GB" smtClean="0"/>
              <a:t>‹#›</a:t>
            </a:fld>
            <a:endParaRPr lang="en-GB"/>
          </a:p>
        </p:txBody>
      </p:sp>
    </p:spTree>
    <p:extLst>
      <p:ext uri="{BB962C8B-B14F-4D97-AF65-F5344CB8AC3E}">
        <p14:creationId xmlns:p14="http://schemas.microsoft.com/office/powerpoint/2010/main" val="63677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4DFDB9-9412-4480-8CE1-7FFECD97267A}"/>
              </a:ext>
            </a:extLst>
          </p:cNvPr>
          <p:cNvSpPr>
            <a:spLocks noGrp="1"/>
          </p:cNvSpPr>
          <p:nvPr>
            <p:ph type="dt" sz="half" idx="10"/>
          </p:nvPr>
        </p:nvSpPr>
        <p:spPr/>
        <p:txBody>
          <a:bodyPr/>
          <a:lstStyle/>
          <a:p>
            <a:fld id="{40E38965-BA74-4F6A-8BDF-99536245DD13}" type="datetimeFigureOut">
              <a:rPr lang="en-GB" smtClean="0"/>
              <a:t>16/04/2021</a:t>
            </a:fld>
            <a:endParaRPr lang="en-GB"/>
          </a:p>
        </p:txBody>
      </p:sp>
      <p:sp>
        <p:nvSpPr>
          <p:cNvPr id="3" name="Footer Placeholder 2">
            <a:extLst>
              <a:ext uri="{FF2B5EF4-FFF2-40B4-BE49-F238E27FC236}">
                <a16:creationId xmlns:a16="http://schemas.microsoft.com/office/drawing/2014/main" id="{6A8B9D46-02F5-48B0-BDFB-6B6313B77BC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2033B8-3B80-4741-81F1-25280E7D4754}"/>
              </a:ext>
            </a:extLst>
          </p:cNvPr>
          <p:cNvSpPr>
            <a:spLocks noGrp="1"/>
          </p:cNvSpPr>
          <p:nvPr>
            <p:ph type="sldNum" sz="quarter" idx="12"/>
          </p:nvPr>
        </p:nvSpPr>
        <p:spPr/>
        <p:txBody>
          <a:bodyPr/>
          <a:lstStyle/>
          <a:p>
            <a:fld id="{A3C90FF9-BE6E-44B0-8D8F-7ADA89E819A1}" type="slidenum">
              <a:rPr lang="en-GB" smtClean="0"/>
              <a:t>‹#›</a:t>
            </a:fld>
            <a:endParaRPr lang="en-GB"/>
          </a:p>
        </p:txBody>
      </p:sp>
    </p:spTree>
    <p:extLst>
      <p:ext uri="{BB962C8B-B14F-4D97-AF65-F5344CB8AC3E}">
        <p14:creationId xmlns:p14="http://schemas.microsoft.com/office/powerpoint/2010/main" val="3346997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C94F0-366F-454A-8D22-337DA4A448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6344C9-BF3B-4D34-9EA1-37450025DD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B13E8C-CAAC-4706-BF81-248B8A139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C0E934-070E-4715-8C60-8178744D345E}"/>
              </a:ext>
            </a:extLst>
          </p:cNvPr>
          <p:cNvSpPr>
            <a:spLocks noGrp="1"/>
          </p:cNvSpPr>
          <p:nvPr>
            <p:ph type="dt" sz="half" idx="10"/>
          </p:nvPr>
        </p:nvSpPr>
        <p:spPr/>
        <p:txBody>
          <a:bodyPr/>
          <a:lstStyle/>
          <a:p>
            <a:fld id="{40E38965-BA74-4F6A-8BDF-99536245DD13}" type="datetimeFigureOut">
              <a:rPr lang="en-GB" smtClean="0"/>
              <a:t>16/04/2021</a:t>
            </a:fld>
            <a:endParaRPr lang="en-GB"/>
          </a:p>
        </p:txBody>
      </p:sp>
      <p:sp>
        <p:nvSpPr>
          <p:cNvPr id="6" name="Footer Placeholder 5">
            <a:extLst>
              <a:ext uri="{FF2B5EF4-FFF2-40B4-BE49-F238E27FC236}">
                <a16:creationId xmlns:a16="http://schemas.microsoft.com/office/drawing/2014/main" id="{42ADEE92-6713-46DB-840C-EC71A8AF30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01920A-36F5-4F26-82F4-F284AFA910E3}"/>
              </a:ext>
            </a:extLst>
          </p:cNvPr>
          <p:cNvSpPr>
            <a:spLocks noGrp="1"/>
          </p:cNvSpPr>
          <p:nvPr>
            <p:ph type="sldNum" sz="quarter" idx="12"/>
          </p:nvPr>
        </p:nvSpPr>
        <p:spPr/>
        <p:txBody>
          <a:bodyPr/>
          <a:lstStyle/>
          <a:p>
            <a:fld id="{A3C90FF9-BE6E-44B0-8D8F-7ADA89E819A1}" type="slidenum">
              <a:rPr lang="en-GB" smtClean="0"/>
              <a:t>‹#›</a:t>
            </a:fld>
            <a:endParaRPr lang="en-GB"/>
          </a:p>
        </p:txBody>
      </p:sp>
    </p:spTree>
    <p:extLst>
      <p:ext uri="{BB962C8B-B14F-4D97-AF65-F5344CB8AC3E}">
        <p14:creationId xmlns:p14="http://schemas.microsoft.com/office/powerpoint/2010/main" val="300010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11040-04A5-4682-9A46-86276AE329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F7045B-6AF6-43E4-A336-7216A6569F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E39075-C19A-47F5-8897-9B25F356C7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D6CBD1-C757-40FE-B9C4-AE5E55BE3A17}"/>
              </a:ext>
            </a:extLst>
          </p:cNvPr>
          <p:cNvSpPr>
            <a:spLocks noGrp="1"/>
          </p:cNvSpPr>
          <p:nvPr>
            <p:ph type="dt" sz="half" idx="10"/>
          </p:nvPr>
        </p:nvSpPr>
        <p:spPr/>
        <p:txBody>
          <a:bodyPr/>
          <a:lstStyle/>
          <a:p>
            <a:fld id="{40E38965-BA74-4F6A-8BDF-99536245DD13}" type="datetimeFigureOut">
              <a:rPr lang="en-GB" smtClean="0"/>
              <a:t>16/04/2021</a:t>
            </a:fld>
            <a:endParaRPr lang="en-GB"/>
          </a:p>
        </p:txBody>
      </p:sp>
      <p:sp>
        <p:nvSpPr>
          <p:cNvPr id="6" name="Footer Placeholder 5">
            <a:extLst>
              <a:ext uri="{FF2B5EF4-FFF2-40B4-BE49-F238E27FC236}">
                <a16:creationId xmlns:a16="http://schemas.microsoft.com/office/drawing/2014/main" id="{ABD762C3-08C4-4053-93CA-67E61F4790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8203F4-C64C-402B-A0D7-B53904509B78}"/>
              </a:ext>
            </a:extLst>
          </p:cNvPr>
          <p:cNvSpPr>
            <a:spLocks noGrp="1"/>
          </p:cNvSpPr>
          <p:nvPr>
            <p:ph type="sldNum" sz="quarter" idx="12"/>
          </p:nvPr>
        </p:nvSpPr>
        <p:spPr/>
        <p:txBody>
          <a:bodyPr/>
          <a:lstStyle/>
          <a:p>
            <a:fld id="{A3C90FF9-BE6E-44B0-8D8F-7ADA89E819A1}" type="slidenum">
              <a:rPr lang="en-GB" smtClean="0"/>
              <a:t>‹#›</a:t>
            </a:fld>
            <a:endParaRPr lang="en-GB"/>
          </a:p>
        </p:txBody>
      </p:sp>
    </p:spTree>
    <p:extLst>
      <p:ext uri="{BB962C8B-B14F-4D97-AF65-F5344CB8AC3E}">
        <p14:creationId xmlns:p14="http://schemas.microsoft.com/office/powerpoint/2010/main" val="307637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B50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B0C560-47F4-42F5-AB6F-4BCC2DF022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0CE568-D50B-4E3F-8D37-F9EB7F623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8547BD-FCEC-4C3E-B9D9-161879DCBC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38965-BA74-4F6A-8BDF-99536245DD13}" type="datetimeFigureOut">
              <a:rPr lang="en-GB" smtClean="0"/>
              <a:t>16/04/2021</a:t>
            </a:fld>
            <a:endParaRPr lang="en-GB"/>
          </a:p>
        </p:txBody>
      </p:sp>
      <p:sp>
        <p:nvSpPr>
          <p:cNvPr id="5" name="Footer Placeholder 4">
            <a:extLst>
              <a:ext uri="{FF2B5EF4-FFF2-40B4-BE49-F238E27FC236}">
                <a16:creationId xmlns:a16="http://schemas.microsoft.com/office/drawing/2014/main" id="{2DE382FB-F744-4758-88E5-BF0A334F04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E5E8E00-7E12-4EBF-A9AC-4DF4FD076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0FF9-BE6E-44B0-8D8F-7ADA89E819A1}" type="slidenum">
              <a:rPr lang="en-GB" smtClean="0"/>
              <a:t>‹#›</a:t>
            </a:fld>
            <a:endParaRPr lang="en-GB"/>
          </a:p>
        </p:txBody>
      </p:sp>
    </p:spTree>
    <p:extLst>
      <p:ext uri="{BB962C8B-B14F-4D97-AF65-F5344CB8AC3E}">
        <p14:creationId xmlns:p14="http://schemas.microsoft.com/office/powerpoint/2010/main" val="2983086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video" Target="https://www.youtube.com/embed/gbauEEpLNls?feature=oembed"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yellow and blue sign&#10;&#10;Description automatically generated with low confidence">
            <a:extLst>
              <a:ext uri="{FF2B5EF4-FFF2-40B4-BE49-F238E27FC236}">
                <a16:creationId xmlns:a16="http://schemas.microsoft.com/office/drawing/2014/main" id="{3921BF42-245D-4EC0-B153-013378E3F8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676" y="859597"/>
            <a:ext cx="9413552" cy="4077528"/>
          </a:xfrm>
          <a:prstGeom prst="rect">
            <a:avLst/>
          </a:prstGeom>
        </p:spPr>
      </p:pic>
      <p:sp>
        <p:nvSpPr>
          <p:cNvPr id="6" name="Title 1">
            <a:extLst>
              <a:ext uri="{FF2B5EF4-FFF2-40B4-BE49-F238E27FC236}">
                <a16:creationId xmlns:a16="http://schemas.microsoft.com/office/drawing/2014/main" id="{AD2D41A1-F4E9-44DD-ADD7-75974F8ACCA4}"/>
              </a:ext>
            </a:extLst>
          </p:cNvPr>
          <p:cNvSpPr txBox="1">
            <a:spLocks/>
          </p:cNvSpPr>
          <p:nvPr/>
        </p:nvSpPr>
        <p:spPr>
          <a:xfrm>
            <a:off x="1027043" y="4937125"/>
            <a:ext cx="10515600" cy="1325563"/>
          </a:xfrm>
          <a:prstGeom prst="rect">
            <a:avLst/>
          </a:prstGeom>
        </p:spPr>
        <p:txBody>
          <a:bodyPr vert="horz" lIns="91440" tIns="45720" rIns="91440" bIns="45720" rtlCol="0" anchor="b">
            <a:normAutofit fontScale="6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solidFill>
                  <a:schemeClr val="bg1"/>
                </a:solidFill>
                <a:latin typeface="TT Norms "/>
              </a:rPr>
              <a:t>Help transform an abandoned warehouse into affordable housing for local young people</a:t>
            </a:r>
          </a:p>
        </p:txBody>
      </p:sp>
    </p:spTree>
    <p:extLst>
      <p:ext uri="{BB962C8B-B14F-4D97-AF65-F5344CB8AC3E}">
        <p14:creationId xmlns:p14="http://schemas.microsoft.com/office/powerpoint/2010/main" val="244047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6D87-7BEB-4036-B447-B4F4C5F8A1A3}"/>
              </a:ext>
            </a:extLst>
          </p:cNvPr>
          <p:cNvSpPr>
            <a:spLocks noGrp="1"/>
          </p:cNvSpPr>
          <p:nvPr>
            <p:ph type="title"/>
          </p:nvPr>
        </p:nvSpPr>
        <p:spPr>
          <a:xfrm>
            <a:off x="791066" y="2957087"/>
            <a:ext cx="6778658" cy="1325563"/>
          </a:xfrm>
        </p:spPr>
        <p:txBody>
          <a:bodyPr>
            <a:normAutofit fontScale="90000"/>
          </a:bodyPr>
          <a:lstStyle/>
          <a:p>
            <a:r>
              <a:rPr lang="en-GB" dirty="0">
                <a:latin typeface="TT Norms "/>
              </a:rPr>
              <a:t>Exeter has a challenging housing crisis. There is limited one-bed accommodation for local young people. </a:t>
            </a:r>
            <a:br>
              <a:rPr lang="en-GB" dirty="0">
                <a:latin typeface="TT Norms "/>
              </a:rPr>
            </a:br>
            <a:br>
              <a:rPr lang="en-GB" dirty="0">
                <a:latin typeface="TT Norms "/>
              </a:rPr>
            </a:br>
            <a:r>
              <a:rPr lang="en-GB" dirty="0">
                <a:latin typeface="TT Norms "/>
              </a:rPr>
              <a:t>In2018, only 1 in4 young people were able to receive the long-term housing they needed. </a:t>
            </a:r>
          </a:p>
        </p:txBody>
      </p:sp>
      <p:pic>
        <p:nvPicPr>
          <p:cNvPr id="4" name="Content Placeholder 3" descr="A yellow and blue sign&#10;&#10;Description automatically generated with low confidence">
            <a:extLst>
              <a:ext uri="{FF2B5EF4-FFF2-40B4-BE49-F238E27FC236}">
                <a16:creationId xmlns:a16="http://schemas.microsoft.com/office/drawing/2014/main" id="{29A8528F-7695-44FF-A18C-2015C5ED0E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7279" y="5824014"/>
            <a:ext cx="1836254" cy="795383"/>
          </a:xfrm>
          <a:prstGeom prst="rect">
            <a:avLst/>
          </a:prstGeom>
        </p:spPr>
      </p:pic>
    </p:spTree>
    <p:extLst>
      <p:ext uri="{BB962C8B-B14F-4D97-AF65-F5344CB8AC3E}">
        <p14:creationId xmlns:p14="http://schemas.microsoft.com/office/powerpoint/2010/main" val="34462080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66D87-7BEB-4036-B447-B4F4C5F8A1A3}"/>
              </a:ext>
            </a:extLst>
          </p:cNvPr>
          <p:cNvSpPr>
            <a:spLocks noGrp="1"/>
          </p:cNvSpPr>
          <p:nvPr>
            <p:ph type="title"/>
          </p:nvPr>
        </p:nvSpPr>
        <p:spPr>
          <a:xfrm>
            <a:off x="875907" y="2938234"/>
            <a:ext cx="10577660" cy="1325563"/>
          </a:xfrm>
        </p:spPr>
        <p:txBody>
          <a:bodyPr>
            <a:noAutofit/>
          </a:bodyPr>
          <a:lstStyle/>
          <a:p>
            <a:r>
              <a:rPr lang="en-GB" sz="3600" dirty="0">
                <a:latin typeface="TT Norms "/>
              </a:rPr>
              <a:t>YMCA Exeter has a vision to support young people to become embedded in their communities. Many of their young people have been with them for many years and are ready to move on into independent living, but although they have meaningful occupations they are priced out of traditional rented housing. They have nowhere to go. </a:t>
            </a:r>
          </a:p>
        </p:txBody>
      </p:sp>
      <p:pic>
        <p:nvPicPr>
          <p:cNvPr id="4" name="Content Placeholder 3" descr="A yellow and blue sign&#10;&#10;Description automatically generated with low confidence">
            <a:extLst>
              <a:ext uri="{FF2B5EF4-FFF2-40B4-BE49-F238E27FC236}">
                <a16:creationId xmlns:a16="http://schemas.microsoft.com/office/drawing/2014/main" id="{29A8528F-7695-44FF-A18C-2015C5ED0E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7279" y="5824014"/>
            <a:ext cx="1836254" cy="795383"/>
          </a:xfrm>
          <a:prstGeom prst="rect">
            <a:avLst/>
          </a:prstGeom>
        </p:spPr>
      </p:pic>
    </p:spTree>
    <p:extLst>
      <p:ext uri="{BB962C8B-B14F-4D97-AF65-F5344CB8AC3E}">
        <p14:creationId xmlns:p14="http://schemas.microsoft.com/office/powerpoint/2010/main" val="401205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yellow and blue sign&#10;&#10;Description automatically generated with low confidence">
            <a:extLst>
              <a:ext uri="{FF2B5EF4-FFF2-40B4-BE49-F238E27FC236}">
                <a16:creationId xmlns:a16="http://schemas.microsoft.com/office/drawing/2014/main" id="{29A8528F-7695-44FF-A18C-2015C5ED0E2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37279" y="5824014"/>
            <a:ext cx="1836254" cy="795383"/>
          </a:xfrm>
          <a:prstGeom prst="rect">
            <a:avLst/>
          </a:prstGeom>
        </p:spPr>
      </p:pic>
      <p:sp>
        <p:nvSpPr>
          <p:cNvPr id="6" name="Title 1">
            <a:extLst>
              <a:ext uri="{FF2B5EF4-FFF2-40B4-BE49-F238E27FC236}">
                <a16:creationId xmlns:a16="http://schemas.microsoft.com/office/drawing/2014/main" id="{F5CEA457-7EEC-4BDB-9F11-E8264405403F}"/>
              </a:ext>
            </a:extLst>
          </p:cNvPr>
          <p:cNvSpPr>
            <a:spLocks noGrp="1"/>
          </p:cNvSpPr>
          <p:nvPr>
            <p:ph type="title"/>
          </p:nvPr>
        </p:nvSpPr>
        <p:spPr>
          <a:xfrm>
            <a:off x="1247775" y="238602"/>
            <a:ext cx="10515600" cy="1325563"/>
          </a:xfrm>
        </p:spPr>
        <p:txBody>
          <a:bodyPr>
            <a:normAutofit/>
          </a:bodyPr>
          <a:lstStyle/>
          <a:p>
            <a:r>
              <a:rPr lang="en-GB" dirty="0">
                <a:latin typeface="TT Norms "/>
              </a:rPr>
              <a:t>Watch this film</a:t>
            </a:r>
          </a:p>
        </p:txBody>
      </p:sp>
      <p:pic>
        <p:nvPicPr>
          <p:cNvPr id="2" name="Online Media 1" title="Sidwell Studios - Exeter's new affordable housing project for local young people">
            <a:hlinkClick r:id="" action="ppaction://media"/>
            <a:extLst>
              <a:ext uri="{FF2B5EF4-FFF2-40B4-BE49-F238E27FC236}">
                <a16:creationId xmlns:a16="http://schemas.microsoft.com/office/drawing/2014/main" id="{BBE93270-AF95-4781-B3DF-70F5F86B54CB}"/>
              </a:ext>
            </a:extLst>
          </p:cNvPr>
          <p:cNvPicPr>
            <a:picLocks noRot="1" noChangeAspect="1"/>
          </p:cNvPicPr>
          <p:nvPr>
            <a:videoFile r:link="rId1"/>
          </p:nvPr>
        </p:nvPicPr>
        <p:blipFill>
          <a:blip r:embed="rId4"/>
          <a:stretch>
            <a:fillRect/>
          </a:stretch>
        </p:blipFill>
        <p:spPr>
          <a:xfrm>
            <a:off x="2532386" y="1564165"/>
            <a:ext cx="7298053" cy="4123400"/>
          </a:xfrm>
          <a:prstGeom prst="rect">
            <a:avLst/>
          </a:prstGeom>
        </p:spPr>
      </p:pic>
    </p:spTree>
    <p:extLst>
      <p:ext uri="{BB962C8B-B14F-4D97-AF65-F5344CB8AC3E}">
        <p14:creationId xmlns:p14="http://schemas.microsoft.com/office/powerpoint/2010/main" val="251472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yellow and blue sign&#10;&#10;Description automatically generated with low confidence">
            <a:extLst>
              <a:ext uri="{FF2B5EF4-FFF2-40B4-BE49-F238E27FC236}">
                <a16:creationId xmlns:a16="http://schemas.microsoft.com/office/drawing/2014/main" id="{29A8528F-7695-44FF-A18C-2015C5ED0E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7279" y="5824014"/>
            <a:ext cx="1836254" cy="795383"/>
          </a:xfrm>
          <a:prstGeom prst="rect">
            <a:avLst/>
          </a:prstGeom>
        </p:spPr>
      </p:pic>
      <p:pic>
        <p:nvPicPr>
          <p:cNvPr id="5" name="Picture 4" descr="A picture containing sky, building, outdoor, ground&#10;&#10;Description automatically generated">
            <a:extLst>
              <a:ext uri="{FF2B5EF4-FFF2-40B4-BE49-F238E27FC236}">
                <a16:creationId xmlns:a16="http://schemas.microsoft.com/office/drawing/2014/main" id="{C8DC714D-AD9B-4D3B-8196-DA32B58EF8E0}"/>
              </a:ext>
            </a:extLst>
          </p:cNvPr>
          <p:cNvPicPr>
            <a:picLocks noChangeAspect="1"/>
          </p:cNvPicPr>
          <p:nvPr/>
        </p:nvPicPr>
        <p:blipFill rotWithShape="1">
          <a:blip r:embed="rId3">
            <a:extLst>
              <a:ext uri="{28A0092B-C50C-407E-A947-70E740481C1C}">
                <a14:useLocalDpi xmlns:a14="http://schemas.microsoft.com/office/drawing/2010/main" val="0"/>
              </a:ext>
            </a:extLst>
          </a:blip>
          <a:srcRect t="22174" b="39565"/>
          <a:stretch/>
        </p:blipFill>
        <p:spPr>
          <a:xfrm>
            <a:off x="7230089" y="911143"/>
            <a:ext cx="4331601" cy="2209744"/>
          </a:xfrm>
          <a:prstGeom prst="rect">
            <a:avLst/>
          </a:prstGeom>
        </p:spPr>
      </p:pic>
      <p:pic>
        <p:nvPicPr>
          <p:cNvPr id="7" name="Picture 6" descr="A picture containing building, outdoor, apartment building&#10;&#10;Description automatically generated">
            <a:extLst>
              <a:ext uri="{FF2B5EF4-FFF2-40B4-BE49-F238E27FC236}">
                <a16:creationId xmlns:a16="http://schemas.microsoft.com/office/drawing/2014/main" id="{4866BFAE-1E7B-4D0C-84D7-774370B6BEEB}"/>
              </a:ext>
            </a:extLst>
          </p:cNvPr>
          <p:cNvPicPr>
            <a:picLocks noChangeAspect="1"/>
          </p:cNvPicPr>
          <p:nvPr/>
        </p:nvPicPr>
        <p:blipFill rotWithShape="1">
          <a:blip r:embed="rId4">
            <a:extLst>
              <a:ext uri="{28A0092B-C50C-407E-A947-70E740481C1C}">
                <a14:useLocalDpi xmlns:a14="http://schemas.microsoft.com/office/drawing/2010/main" val="0"/>
              </a:ext>
            </a:extLst>
          </a:blip>
          <a:srcRect r="8999"/>
          <a:stretch/>
        </p:blipFill>
        <p:spPr>
          <a:xfrm>
            <a:off x="7230089" y="3419389"/>
            <a:ext cx="4392893" cy="2241012"/>
          </a:xfrm>
          <a:prstGeom prst="rect">
            <a:avLst/>
          </a:prstGeom>
        </p:spPr>
      </p:pic>
      <p:sp>
        <p:nvSpPr>
          <p:cNvPr id="8" name="Title 1">
            <a:extLst>
              <a:ext uri="{FF2B5EF4-FFF2-40B4-BE49-F238E27FC236}">
                <a16:creationId xmlns:a16="http://schemas.microsoft.com/office/drawing/2014/main" id="{9693B93E-F268-4E32-89FE-D816104B9696}"/>
              </a:ext>
            </a:extLst>
          </p:cNvPr>
          <p:cNvSpPr>
            <a:spLocks noGrp="1"/>
          </p:cNvSpPr>
          <p:nvPr>
            <p:ph type="title"/>
          </p:nvPr>
        </p:nvSpPr>
        <p:spPr>
          <a:xfrm>
            <a:off x="630310" y="2458105"/>
            <a:ext cx="5910468" cy="1325563"/>
          </a:xfrm>
        </p:spPr>
        <p:txBody>
          <a:bodyPr>
            <a:noAutofit/>
          </a:bodyPr>
          <a:lstStyle/>
          <a:p>
            <a:r>
              <a:rPr lang="en-GB" sz="3200" dirty="0">
                <a:latin typeface="TT Norms "/>
              </a:rPr>
              <a:t>YMCA Exeter is tackling this problem by taking an abandoned warehouse near the city centre and transforming it into 26 self-contained studio apartments. </a:t>
            </a:r>
            <a:br>
              <a:rPr lang="en-GB" sz="3200" dirty="0">
                <a:latin typeface="TT Norms "/>
              </a:rPr>
            </a:br>
            <a:br>
              <a:rPr lang="en-GB" sz="3200" dirty="0">
                <a:latin typeface="TT Norms "/>
              </a:rPr>
            </a:br>
            <a:r>
              <a:rPr lang="en-GB" sz="3200" dirty="0">
                <a:latin typeface="TT Norms "/>
              </a:rPr>
              <a:t>Each apartment will provide a young person with a permanent, affordable home and support if needed. </a:t>
            </a:r>
          </a:p>
        </p:txBody>
      </p:sp>
    </p:spTree>
    <p:extLst>
      <p:ext uri="{BB962C8B-B14F-4D97-AF65-F5344CB8AC3E}">
        <p14:creationId xmlns:p14="http://schemas.microsoft.com/office/powerpoint/2010/main" val="176635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yellow and blue sign&#10;&#10;Description automatically generated with low confidence">
            <a:extLst>
              <a:ext uri="{FF2B5EF4-FFF2-40B4-BE49-F238E27FC236}">
                <a16:creationId xmlns:a16="http://schemas.microsoft.com/office/drawing/2014/main" id="{29A8528F-7695-44FF-A18C-2015C5ED0E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7279" y="5824014"/>
            <a:ext cx="1836254" cy="795383"/>
          </a:xfrm>
          <a:prstGeom prst="rect">
            <a:avLst/>
          </a:prstGeom>
        </p:spPr>
      </p:pic>
      <p:pic>
        <p:nvPicPr>
          <p:cNvPr id="5" name="Picture 4">
            <a:extLst>
              <a:ext uri="{FF2B5EF4-FFF2-40B4-BE49-F238E27FC236}">
                <a16:creationId xmlns:a16="http://schemas.microsoft.com/office/drawing/2014/main" id="{83C95C6C-157F-40BA-BF75-F82973A0430C}"/>
              </a:ext>
            </a:extLst>
          </p:cNvPr>
          <p:cNvPicPr>
            <a:picLocks noChangeAspect="1"/>
          </p:cNvPicPr>
          <p:nvPr/>
        </p:nvPicPr>
        <p:blipFill>
          <a:blip r:embed="rId3"/>
          <a:stretch>
            <a:fillRect/>
          </a:stretch>
        </p:blipFill>
        <p:spPr>
          <a:xfrm>
            <a:off x="584338" y="1166605"/>
            <a:ext cx="5613980" cy="3773143"/>
          </a:xfrm>
          <a:prstGeom prst="rect">
            <a:avLst/>
          </a:prstGeom>
        </p:spPr>
      </p:pic>
      <p:sp>
        <p:nvSpPr>
          <p:cNvPr id="6" name="Title 1">
            <a:extLst>
              <a:ext uri="{FF2B5EF4-FFF2-40B4-BE49-F238E27FC236}">
                <a16:creationId xmlns:a16="http://schemas.microsoft.com/office/drawing/2014/main" id="{D3AD8761-2D38-4343-8287-4E243B8F561D}"/>
              </a:ext>
            </a:extLst>
          </p:cNvPr>
          <p:cNvSpPr>
            <a:spLocks noGrp="1"/>
          </p:cNvSpPr>
          <p:nvPr>
            <p:ph type="title"/>
          </p:nvPr>
        </p:nvSpPr>
        <p:spPr>
          <a:xfrm>
            <a:off x="6539948" y="2621308"/>
            <a:ext cx="5198166" cy="1325563"/>
          </a:xfrm>
        </p:spPr>
        <p:txBody>
          <a:bodyPr>
            <a:noAutofit/>
          </a:bodyPr>
          <a:lstStyle/>
          <a:p>
            <a:r>
              <a:rPr lang="en-GB" sz="2800" dirty="0">
                <a:latin typeface="TT Norms "/>
              </a:rPr>
              <a:t>Sidwell Studios is being specifically built to create a fantastic community feel within the wider community, regenerating the area and providing an asset to the locality and real, affordable housing options for local young people where they will never have to pay a deposit or rent up-front. </a:t>
            </a:r>
          </a:p>
        </p:txBody>
      </p:sp>
    </p:spTree>
    <p:extLst>
      <p:ext uri="{BB962C8B-B14F-4D97-AF65-F5344CB8AC3E}">
        <p14:creationId xmlns:p14="http://schemas.microsoft.com/office/powerpoint/2010/main" val="392361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yellow and blue sign&#10;&#10;Description automatically generated with low confidence">
            <a:extLst>
              <a:ext uri="{FF2B5EF4-FFF2-40B4-BE49-F238E27FC236}">
                <a16:creationId xmlns:a16="http://schemas.microsoft.com/office/drawing/2014/main" id="{29A8528F-7695-44FF-A18C-2015C5ED0E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7279" y="5824014"/>
            <a:ext cx="1836254" cy="795383"/>
          </a:xfrm>
          <a:prstGeom prst="rect">
            <a:avLst/>
          </a:prstGeom>
        </p:spPr>
      </p:pic>
      <p:sp>
        <p:nvSpPr>
          <p:cNvPr id="6" name="Title 1">
            <a:extLst>
              <a:ext uri="{FF2B5EF4-FFF2-40B4-BE49-F238E27FC236}">
                <a16:creationId xmlns:a16="http://schemas.microsoft.com/office/drawing/2014/main" id="{D3AD8761-2D38-4343-8287-4E243B8F561D}"/>
              </a:ext>
            </a:extLst>
          </p:cNvPr>
          <p:cNvSpPr>
            <a:spLocks noGrp="1"/>
          </p:cNvSpPr>
          <p:nvPr>
            <p:ph type="title"/>
          </p:nvPr>
        </p:nvSpPr>
        <p:spPr>
          <a:xfrm>
            <a:off x="9942768" y="2621308"/>
            <a:ext cx="1795345" cy="1325563"/>
          </a:xfrm>
        </p:spPr>
        <p:txBody>
          <a:bodyPr>
            <a:noAutofit/>
          </a:bodyPr>
          <a:lstStyle/>
          <a:p>
            <a:r>
              <a:rPr lang="en-GB" sz="2800" dirty="0">
                <a:latin typeface="TT Norms "/>
              </a:rPr>
              <a:t>. </a:t>
            </a:r>
          </a:p>
        </p:txBody>
      </p:sp>
      <p:pic>
        <p:nvPicPr>
          <p:cNvPr id="7" name="Picture 6" descr="A picture containing text&#10;&#10;Description automatically generated">
            <a:extLst>
              <a:ext uri="{FF2B5EF4-FFF2-40B4-BE49-F238E27FC236}">
                <a16:creationId xmlns:a16="http://schemas.microsoft.com/office/drawing/2014/main" id="{B3D5E9C3-B74F-499D-B635-783988D2C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156" y="1071183"/>
            <a:ext cx="3387460" cy="4821448"/>
          </a:xfrm>
          <a:prstGeom prst="rect">
            <a:avLst/>
          </a:prstGeom>
        </p:spPr>
      </p:pic>
      <p:sp>
        <p:nvSpPr>
          <p:cNvPr id="9" name="Rectangle 4">
            <a:extLst>
              <a:ext uri="{FF2B5EF4-FFF2-40B4-BE49-F238E27FC236}">
                <a16:creationId xmlns:a16="http://schemas.microsoft.com/office/drawing/2014/main" id="{988C12A8-C9D2-44E9-B7EB-F52D390EDB92}"/>
              </a:ext>
            </a:extLst>
          </p:cNvPr>
          <p:cNvSpPr>
            <a:spLocks noChangeArrowheads="1"/>
          </p:cNvSpPr>
          <p:nvPr/>
        </p:nvSpPr>
        <p:spPr bwMode="auto">
          <a:xfrm>
            <a:off x="6096000" y="1266502"/>
            <a:ext cx="4210878"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A0A0A"/>
                </a:solidFill>
                <a:effectLst/>
                <a:latin typeface="TT Norms "/>
              </a:rPr>
              <a:t>GEMMA’S STORY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TT Norms "/>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A0A0A"/>
                </a:solidFill>
                <a:effectLst/>
                <a:latin typeface="TT Norms "/>
              </a:rPr>
              <a:t>“A few years ago I started looking for a 1-bed flat to move into by myself as I felt like it was time to move out of my parents, but it was impossible to find anything that I could afford to rent.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A0A0A"/>
                </a:solidFill>
                <a:effectLst/>
                <a:latin typeface="TT Norms "/>
              </a:rPr>
              <a:t> </a:t>
            </a:r>
          </a:p>
          <a:p>
            <a:pPr marL="0" marR="0" lvl="0" indent="0" algn="l" defTabSz="914400" rtl="0" eaLnBrk="0" fontAlgn="base" latinLnBrk="0" hangingPunct="0">
              <a:lnSpc>
                <a:spcPct val="100000"/>
              </a:lnSpc>
              <a:spcBef>
                <a:spcPct val="0"/>
              </a:spcBef>
              <a:spcAft>
                <a:spcPct val="0"/>
              </a:spcAft>
              <a:buClrTx/>
              <a:buSzTx/>
              <a:buFontTx/>
              <a:buNone/>
              <a:tabLst/>
            </a:pPr>
            <a:r>
              <a:rPr lang="en-GB" sz="1200" b="0" i="1" dirty="0">
                <a:solidFill>
                  <a:srgbClr val="0A0A0A"/>
                </a:solidFill>
                <a:effectLst/>
                <a:latin typeface="TT Norms "/>
              </a:rPr>
              <a:t>I’ve been living in YMCA Exeter stage two accommodation since November 2019. I feel really lucky to be here. My YMCA Exeter support worker has been amazing. She’s helped me to be assessed for learning difficulties and I’ve been able to start an Open University degree in childcare. I never imagined I’d be able to get a degree.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1" u="none" strike="noStrike" cap="none" normalizeH="0" baseline="0" dirty="0">
              <a:ln>
                <a:noFill/>
              </a:ln>
              <a:solidFill>
                <a:schemeClr val="tx1"/>
              </a:solidFill>
              <a:effectLst/>
              <a:latin typeface="TT Norms "/>
            </a:endParaRPr>
          </a:p>
          <a:p>
            <a:pPr algn="l" fontAlgn="base"/>
            <a:r>
              <a:rPr lang="en-GB" sz="1200" b="0" i="1" dirty="0">
                <a:solidFill>
                  <a:srgbClr val="0A0A0A"/>
                </a:solidFill>
                <a:effectLst/>
                <a:latin typeface="TT Norms "/>
              </a:rPr>
              <a:t>I was working at the beginning of lockdown, but when my contract came to an end I’ve struggled to find long-term work. I can only get short-term contracts. There’s no way I’d be able to find somewhere to rent without a full-time job.  </a:t>
            </a:r>
          </a:p>
          <a:p>
            <a:pPr algn="l" fontAlgn="base"/>
            <a:endParaRPr lang="en-GB" sz="1200" b="0" i="1" dirty="0">
              <a:solidFill>
                <a:srgbClr val="0A0A0A"/>
              </a:solidFill>
              <a:effectLst/>
              <a:latin typeface="TT Norms "/>
            </a:endParaRPr>
          </a:p>
          <a:p>
            <a:pPr algn="l" fontAlgn="base"/>
            <a:r>
              <a:rPr lang="en-GB" sz="1200" b="0" i="1" dirty="0">
                <a:solidFill>
                  <a:srgbClr val="0A0A0A"/>
                </a:solidFill>
                <a:effectLst/>
                <a:latin typeface="TT Norms "/>
              </a:rPr>
              <a:t>Sometimes I feel really stuck. But this new housing project at YMCA Exeter gives me hope. To know that there is the potential of a flat in the centre of town that I could afford would be amazing.”  </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dirty="0">
                <a:ln>
                  <a:noFill/>
                </a:ln>
                <a:solidFill>
                  <a:schemeClr val="tx1"/>
                </a:solidFill>
                <a:effectLst/>
                <a:latin typeface="TT Norms "/>
              </a:rPr>
            </a:br>
            <a:endParaRPr kumimoji="0" lang="en-US" altLang="en-US" sz="1200" b="0" i="0" u="none" strike="noStrike" cap="none" normalizeH="0" baseline="0" dirty="0">
              <a:ln>
                <a:noFill/>
              </a:ln>
              <a:solidFill>
                <a:schemeClr val="tx1"/>
              </a:solidFill>
              <a:effectLst/>
              <a:latin typeface="TT Norms "/>
            </a:endParaRPr>
          </a:p>
        </p:txBody>
      </p:sp>
    </p:spTree>
    <p:extLst>
      <p:ext uri="{BB962C8B-B14F-4D97-AF65-F5344CB8AC3E}">
        <p14:creationId xmlns:p14="http://schemas.microsoft.com/office/powerpoint/2010/main" val="206901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yellow and blue sign&#10;&#10;Description automatically generated with low confidence">
            <a:extLst>
              <a:ext uri="{FF2B5EF4-FFF2-40B4-BE49-F238E27FC236}">
                <a16:creationId xmlns:a16="http://schemas.microsoft.com/office/drawing/2014/main" id="{29A8528F-7695-44FF-A18C-2015C5ED0E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37279" y="5824014"/>
            <a:ext cx="1836254" cy="795383"/>
          </a:xfrm>
          <a:prstGeom prst="rect">
            <a:avLst/>
          </a:prstGeom>
        </p:spPr>
      </p:pic>
      <p:sp>
        <p:nvSpPr>
          <p:cNvPr id="6" name="Title 1">
            <a:extLst>
              <a:ext uri="{FF2B5EF4-FFF2-40B4-BE49-F238E27FC236}">
                <a16:creationId xmlns:a16="http://schemas.microsoft.com/office/drawing/2014/main" id="{D3AD8761-2D38-4343-8287-4E243B8F561D}"/>
              </a:ext>
            </a:extLst>
          </p:cNvPr>
          <p:cNvSpPr>
            <a:spLocks noGrp="1"/>
          </p:cNvSpPr>
          <p:nvPr>
            <p:ph type="title"/>
          </p:nvPr>
        </p:nvSpPr>
        <p:spPr>
          <a:xfrm>
            <a:off x="9942768" y="2621308"/>
            <a:ext cx="1795345" cy="1325563"/>
          </a:xfrm>
        </p:spPr>
        <p:txBody>
          <a:bodyPr>
            <a:noAutofit/>
          </a:bodyPr>
          <a:lstStyle/>
          <a:p>
            <a:r>
              <a:rPr lang="en-GB" sz="2800" dirty="0">
                <a:latin typeface="TT Norms "/>
              </a:rPr>
              <a:t>. </a:t>
            </a:r>
          </a:p>
        </p:txBody>
      </p:sp>
      <p:sp>
        <p:nvSpPr>
          <p:cNvPr id="9" name="Rectangle 4">
            <a:extLst>
              <a:ext uri="{FF2B5EF4-FFF2-40B4-BE49-F238E27FC236}">
                <a16:creationId xmlns:a16="http://schemas.microsoft.com/office/drawing/2014/main" id="{988C12A8-C9D2-44E9-B7EB-F52D390EDB92}"/>
              </a:ext>
            </a:extLst>
          </p:cNvPr>
          <p:cNvSpPr>
            <a:spLocks noChangeArrowheads="1"/>
          </p:cNvSpPr>
          <p:nvPr/>
        </p:nvSpPr>
        <p:spPr bwMode="auto">
          <a:xfrm>
            <a:off x="1313891" y="1745462"/>
            <a:ext cx="4210878" cy="33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A0A0A"/>
                </a:solidFill>
                <a:effectLst/>
                <a:latin typeface="TT Norms "/>
              </a:rPr>
              <a:t>JACKSON’S STORY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TT Norms "/>
            </a:endParaRPr>
          </a:p>
          <a:p>
            <a:pPr>
              <a:lnSpc>
                <a:spcPct val="115000"/>
              </a:lnSpc>
            </a:pPr>
            <a:r>
              <a:rPr kumimoji="0" lang="en-US" altLang="en-US" sz="1200" b="0" i="1" u="none" strike="noStrike" cap="none" normalizeH="0" baseline="0" dirty="0">
                <a:ln>
                  <a:noFill/>
                </a:ln>
                <a:solidFill>
                  <a:srgbClr val="0A0A0A"/>
                </a:solidFill>
                <a:effectLst/>
                <a:latin typeface="TT Norms "/>
              </a:rPr>
              <a:t>“</a:t>
            </a:r>
            <a:r>
              <a:rPr lang="en-GB" sz="1200" i="1" dirty="0">
                <a:effectLst/>
                <a:latin typeface="TT Norms "/>
                <a:ea typeface="Verdana" panose="020B0604030504040204" pitchFamily="34" charset="0"/>
                <a:cs typeface="Verdana" panose="020B0604030504040204" pitchFamily="34" charset="0"/>
              </a:rPr>
              <a:t>As lockdown hit, my partner of two years broke up with me and I suddenly found myself homeless. Normally I’d move into someone else's house but because of lockdown no-one would let me stay. Three weeks later I was able to move into a shared house at YMCA Exeter Supported Accommodation. </a:t>
            </a:r>
            <a:endParaRPr lang="en-GB" sz="1200" i="1" dirty="0">
              <a:effectLst/>
              <a:latin typeface="TT Norms "/>
              <a:ea typeface="Arial" panose="020B0604020202020204" pitchFamily="34" charset="0"/>
            </a:endParaRPr>
          </a:p>
          <a:p>
            <a:pPr>
              <a:lnSpc>
                <a:spcPct val="115000"/>
              </a:lnSpc>
            </a:pPr>
            <a:r>
              <a:rPr lang="en-GB" sz="1200" i="1" dirty="0">
                <a:effectLst/>
                <a:latin typeface="TT Norms "/>
                <a:ea typeface="Verdana" panose="020B0604030504040204" pitchFamily="34" charset="0"/>
                <a:cs typeface="Verdana" panose="020B0604030504040204" pitchFamily="34" charset="0"/>
              </a:rPr>
              <a:t> </a:t>
            </a:r>
            <a:endParaRPr lang="en-GB" sz="1200" i="1" dirty="0">
              <a:effectLst/>
              <a:latin typeface="TT Norms "/>
              <a:ea typeface="Arial" panose="020B0604020202020204" pitchFamily="34" charset="0"/>
            </a:endParaRPr>
          </a:p>
          <a:p>
            <a:r>
              <a:rPr lang="en-GB" sz="1200" i="1" dirty="0">
                <a:effectLst/>
                <a:latin typeface="TT Norms "/>
                <a:ea typeface="Verdana" panose="020B0604030504040204" pitchFamily="34" charset="0"/>
                <a:cs typeface="Verdana" panose="020B0604030504040204" pitchFamily="34" charset="0"/>
              </a:rPr>
              <a:t>Before lockdown I had never claimed benefits and didn’t even know supported accommodation existed. I’ve looked into 1-bed housing but it’s so expensive. I can’t afford it on universal credit. Once I’d have paid my rent I’d be skint for the next three weeks. </a:t>
            </a:r>
            <a:endParaRPr lang="en-GB" sz="1200" i="1" dirty="0">
              <a:effectLst/>
              <a:latin typeface="TT Norms "/>
              <a:ea typeface="Arial" panose="020B0604020202020204" pitchFamily="34" charset="0"/>
            </a:endParaRPr>
          </a:p>
          <a:p>
            <a:endParaRPr lang="en-GB" sz="1800" dirty="0">
              <a:effectLst/>
              <a:latin typeface="Arial" panose="020B0604020202020204" pitchFamily="34" charset="0"/>
              <a:ea typeface="Arial" panose="020B0604020202020204" pitchFamily="34" charset="0"/>
            </a:endParaRPr>
          </a:p>
          <a:p>
            <a:r>
              <a:rPr lang="en-GB" sz="1200" i="1" dirty="0">
                <a:latin typeface="TT Norms "/>
                <a:ea typeface="Verdana" panose="020B0604030504040204" pitchFamily="34" charset="0"/>
              </a:rPr>
              <a:t>I’ve decided I’m going to go to </a:t>
            </a:r>
            <a:r>
              <a:rPr lang="en-GB" sz="1200" i="1" dirty="0" err="1">
                <a:latin typeface="TT Norms "/>
                <a:ea typeface="Verdana" panose="020B0604030504040204" pitchFamily="34" charset="0"/>
              </a:rPr>
              <a:t>uni</a:t>
            </a:r>
            <a:r>
              <a:rPr lang="en-GB" sz="1200" i="1" dirty="0">
                <a:latin typeface="TT Norms "/>
                <a:ea typeface="Verdana" panose="020B0604030504040204" pitchFamily="34" charset="0"/>
              </a:rPr>
              <a:t> and study Investment Banking. I want to challenge myself to do it and I know I can.”</a:t>
            </a:r>
          </a:p>
        </p:txBody>
      </p:sp>
      <p:pic>
        <p:nvPicPr>
          <p:cNvPr id="3" name="Picture 2" descr="Diagram&#10;&#10;Description automatically generated">
            <a:extLst>
              <a:ext uri="{FF2B5EF4-FFF2-40B4-BE49-F238E27FC236}">
                <a16:creationId xmlns:a16="http://schemas.microsoft.com/office/drawing/2014/main" id="{EE75A7B4-F96A-428C-9321-785A6BCE7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362" y="1562100"/>
            <a:ext cx="5575684" cy="3943350"/>
          </a:xfrm>
          <a:prstGeom prst="rect">
            <a:avLst/>
          </a:prstGeom>
        </p:spPr>
      </p:pic>
    </p:spTree>
    <p:extLst>
      <p:ext uri="{BB962C8B-B14F-4D97-AF65-F5344CB8AC3E}">
        <p14:creationId xmlns:p14="http://schemas.microsoft.com/office/powerpoint/2010/main" val="111360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yellow and blue sign&#10;&#10;Description automatically generated with low confidence">
            <a:extLst>
              <a:ext uri="{FF2B5EF4-FFF2-40B4-BE49-F238E27FC236}">
                <a16:creationId xmlns:a16="http://schemas.microsoft.com/office/drawing/2014/main" id="{29A8528F-7695-44FF-A18C-2015C5ED0E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9847" y="963893"/>
            <a:ext cx="6859421" cy="2971194"/>
          </a:xfrm>
          <a:prstGeom prst="rect">
            <a:avLst/>
          </a:prstGeom>
        </p:spPr>
      </p:pic>
      <p:sp>
        <p:nvSpPr>
          <p:cNvPr id="6" name="Title 1">
            <a:extLst>
              <a:ext uri="{FF2B5EF4-FFF2-40B4-BE49-F238E27FC236}">
                <a16:creationId xmlns:a16="http://schemas.microsoft.com/office/drawing/2014/main" id="{D3AD8761-2D38-4343-8287-4E243B8F561D}"/>
              </a:ext>
            </a:extLst>
          </p:cNvPr>
          <p:cNvSpPr>
            <a:spLocks noGrp="1"/>
          </p:cNvSpPr>
          <p:nvPr>
            <p:ph type="title"/>
          </p:nvPr>
        </p:nvSpPr>
        <p:spPr>
          <a:xfrm>
            <a:off x="9942768" y="2621308"/>
            <a:ext cx="1795345" cy="1325563"/>
          </a:xfrm>
        </p:spPr>
        <p:txBody>
          <a:bodyPr>
            <a:noAutofit/>
          </a:bodyPr>
          <a:lstStyle/>
          <a:p>
            <a:r>
              <a:rPr lang="en-GB" sz="2800" dirty="0">
                <a:latin typeface="TT Norms "/>
              </a:rPr>
              <a:t>. </a:t>
            </a:r>
          </a:p>
        </p:txBody>
      </p:sp>
      <p:sp>
        <p:nvSpPr>
          <p:cNvPr id="9" name="Rectangle 4">
            <a:extLst>
              <a:ext uri="{FF2B5EF4-FFF2-40B4-BE49-F238E27FC236}">
                <a16:creationId xmlns:a16="http://schemas.microsoft.com/office/drawing/2014/main" id="{988C12A8-C9D2-44E9-B7EB-F52D390EDB92}"/>
              </a:ext>
            </a:extLst>
          </p:cNvPr>
          <p:cNvSpPr>
            <a:spLocks noChangeArrowheads="1"/>
          </p:cNvSpPr>
          <p:nvPr/>
        </p:nvSpPr>
        <p:spPr bwMode="auto">
          <a:xfrm>
            <a:off x="2114777" y="4280231"/>
            <a:ext cx="8320696" cy="226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algn="ctr" rtl="0"/>
            <a:r>
              <a:rPr lang="en-GB" sz="4400" b="1" i="1" u="none" strike="noStrike" baseline="30000" dirty="0">
                <a:solidFill>
                  <a:schemeClr val="bg1"/>
                </a:solidFill>
                <a:latin typeface="TT Norms Bold Italic" panose="02000803040000090004" pitchFamily="50" charset="0"/>
              </a:rPr>
              <a:t>“By wisdom a house is built, and through </a:t>
            </a:r>
          </a:p>
          <a:p>
            <a:pPr marR="0" algn="ctr" rtl="0"/>
            <a:r>
              <a:rPr lang="en-GB" sz="4400" b="1" i="1" u="none" strike="noStrike" baseline="30000" dirty="0">
                <a:solidFill>
                  <a:schemeClr val="bg1"/>
                </a:solidFill>
                <a:latin typeface="TT Norms Bold Italic" panose="02000803040000090004" pitchFamily="50" charset="0"/>
              </a:rPr>
              <a:t>understanding it is established; through knowledge its rooms are filled with rare and beautiful treasures.”</a:t>
            </a:r>
          </a:p>
          <a:p>
            <a:pPr marR="0" algn="ctr" rtl="0"/>
            <a:endParaRPr lang="en-GB" sz="1800" b="1" i="1" u="none" strike="noStrike" baseline="30000" dirty="0">
              <a:solidFill>
                <a:schemeClr val="bg1"/>
              </a:solidFill>
              <a:latin typeface="TT Norms Bold Italic" panose="02000803040000090004" pitchFamily="50" charset="0"/>
            </a:endParaRPr>
          </a:p>
          <a:p>
            <a:pPr marR="0" algn="ctr" rtl="0"/>
            <a:r>
              <a:rPr lang="en-GB" sz="1800" b="1" i="1" u="none" strike="noStrike" baseline="30000" dirty="0">
                <a:solidFill>
                  <a:schemeClr val="bg1"/>
                </a:solidFill>
                <a:latin typeface="TT Norms Bold Italic" panose="02000803040000090004" pitchFamily="50" charset="0"/>
              </a:rPr>
              <a:t>Proverbs 24:3-4 </a:t>
            </a:r>
            <a:endParaRPr lang="en-GB" sz="1800" b="0" i="1" u="none" strike="noStrike" baseline="30000" dirty="0">
              <a:solidFill>
                <a:schemeClr val="bg1"/>
              </a:solidFill>
              <a:latin typeface="Antique Olive" pitchFamily="2" charset="0"/>
            </a:endParaRPr>
          </a:p>
        </p:txBody>
      </p:sp>
    </p:spTree>
    <p:extLst>
      <p:ext uri="{BB962C8B-B14F-4D97-AF65-F5344CB8AC3E}">
        <p14:creationId xmlns:p14="http://schemas.microsoft.com/office/powerpoint/2010/main" val="2806677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B09BAAE9A4394E828ED45B5F48745F" ma:contentTypeVersion="12" ma:contentTypeDescription="Create a new document." ma:contentTypeScope="" ma:versionID="61435d1d237eb9a0c09c4b8c7cc93668">
  <xsd:schema xmlns:xsd="http://www.w3.org/2001/XMLSchema" xmlns:xs="http://www.w3.org/2001/XMLSchema" xmlns:p="http://schemas.microsoft.com/office/2006/metadata/properties" xmlns:ns2="b7b59fe3-e785-447f-8100-7f4e98f3e07d" xmlns:ns3="077def31-17d0-4808-81ff-1db299c26978" targetNamespace="http://schemas.microsoft.com/office/2006/metadata/properties" ma:root="true" ma:fieldsID="fc405ed6a09c98089d5b6241dd93a1a8" ns2:_="" ns3:_="">
    <xsd:import namespace="b7b59fe3-e785-447f-8100-7f4e98f3e07d"/>
    <xsd:import namespace="077def31-17d0-4808-81ff-1db299c269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b59fe3-e785-447f-8100-7f4e98f3e07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7def31-17d0-4808-81ff-1db299c2697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E4A509-A436-459B-BCA6-E71F7053DB2E}">
  <ds:schemaRefs>
    <ds:schemaRef ds:uri="http://purl.org/dc/dcmitype/"/>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purl.org/dc/elements/1.1/"/>
    <ds:schemaRef ds:uri="b7b59fe3-e785-447f-8100-7f4e98f3e07d"/>
    <ds:schemaRef ds:uri="http://schemas.openxmlformats.org/package/2006/metadata/core-properties"/>
    <ds:schemaRef ds:uri="077def31-17d0-4808-81ff-1db299c26978"/>
    <ds:schemaRef ds:uri="http://purl.org/dc/terms/"/>
  </ds:schemaRefs>
</ds:datastoreItem>
</file>

<file path=customXml/itemProps2.xml><?xml version="1.0" encoding="utf-8"?>
<ds:datastoreItem xmlns:ds="http://schemas.openxmlformats.org/officeDocument/2006/customXml" ds:itemID="{11D814B8-B96A-475A-9D3C-0F7C5B4574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b59fe3-e785-447f-8100-7f4e98f3e07d"/>
    <ds:schemaRef ds:uri="077def31-17d0-4808-81ff-1db299c269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7A1F31-43BE-45AB-8A23-616DF46B7A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TotalTime>
  <Words>570</Words>
  <Application>Microsoft Office PowerPoint</Application>
  <PresentationFormat>Widescreen</PresentationFormat>
  <Paragraphs>30</Paragraphs>
  <Slides>9</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Antique Olive</vt:lpstr>
      <vt:lpstr>Arial</vt:lpstr>
      <vt:lpstr>Calibri</vt:lpstr>
      <vt:lpstr>Calibri Light</vt:lpstr>
      <vt:lpstr>TT Norms </vt:lpstr>
      <vt:lpstr>TT Norms Bold Italic</vt:lpstr>
      <vt:lpstr>Office Theme</vt:lpstr>
      <vt:lpstr>PowerPoint Presentation</vt:lpstr>
      <vt:lpstr>Exeter has a challenging housing crisis. There is limited one-bed accommodation for local young people.   In2018, only 1 in4 young people were able to receive the long-term housing they needed. </vt:lpstr>
      <vt:lpstr>YMCA Exeter has a vision to support young people to become embedded in their communities. Many of their young people have been with them for many years and are ready to move on into independent living, but although they have meaningful occupations they are priced out of traditional rented housing. They have nowhere to go. </vt:lpstr>
      <vt:lpstr>Watch this film</vt:lpstr>
      <vt:lpstr>YMCA Exeter is tackling this problem by taking an abandoned warehouse near the city centre and transforming it into 26 self-contained studio apartments.   Each apartment will provide a young person with a permanent, affordable home and support if needed. </vt:lpstr>
      <vt:lpstr>Sidwell Studios is being specifically built to create a fantastic community feel within the wider community, regenerating the area and providing an asset to the locality and real, affordable housing options for local young people where they will never have to pay a deposit or rent up-front.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Spencer</dc:creator>
  <cp:lastModifiedBy>Bethan Spencer</cp:lastModifiedBy>
  <cp:revision>3</cp:revision>
  <dcterms:created xsi:type="dcterms:W3CDTF">2021-03-19T12:02:30Z</dcterms:created>
  <dcterms:modified xsi:type="dcterms:W3CDTF">2021-04-16T08:38:23Z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0x01010035B09BAAE9A4394E828ED45B5F48745F</vt:lpwstr>
  </property>
  <property fmtid="{D5CDD505-2E9C-101B-9397-08002B2CF9AE}" pid="3" name="_MarkAsFinal">
    <vt:bool>true</vt:bool>
  </property>
</Properties>
</file>